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78" r:id="rId4"/>
    <p:sldId id="270" r:id="rId5"/>
    <p:sldId id="262" r:id="rId6"/>
    <p:sldId id="266" r:id="rId7"/>
    <p:sldId id="267" r:id="rId8"/>
    <p:sldId id="268" r:id="rId9"/>
    <p:sldId id="275" r:id="rId10"/>
    <p:sldId id="277" r:id="rId11"/>
    <p:sldId id="279" r:id="rId12"/>
    <p:sldId id="282" r:id="rId13"/>
    <p:sldId id="280" r:id="rId14"/>
    <p:sldId id="281" r:id="rId15"/>
    <p:sldId id="271" r:id="rId16"/>
    <p:sldId id="283" r:id="rId17"/>
    <p:sldId id="284" r:id="rId18"/>
    <p:sldId id="272" r:id="rId19"/>
    <p:sldId id="264" r:id="rId2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배달의민족 주아" panose="02020603020101020101" pitchFamily="18" charset="-127"/>
      <p:regular r:id="rId24"/>
    </p:embeddedFont>
    <p:embeddedFont>
      <p:font typeface="여기어때 잘난체" panose="020B0600000101010101" pitchFamily="50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E6CD"/>
    <a:srgbClr val="FFD5D5"/>
    <a:srgbClr val="FFDCB9"/>
    <a:srgbClr val="C4D4E2"/>
    <a:srgbClr val="FFFFCD"/>
    <a:srgbClr val="474747"/>
    <a:srgbClr val="C1E3E5"/>
    <a:srgbClr val="E0E8F0"/>
    <a:srgbClr val="A3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73" d="100"/>
          <a:sy n="73" d="100"/>
        </p:scale>
        <p:origin x="197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60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24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68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91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95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60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9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82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1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4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45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52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319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80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6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1" name="순서도: 수동 입력 10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FFE6CD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FFE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8" name="순서도: 수동 입력 1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4CA89-4D2A-4E2C-8485-DBDEEC6A665B}"/>
              </a:ext>
            </a:extLst>
          </p:cNvPr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6AC89-7DC0-4AE7-AFB7-E65B23E576D7}"/>
              </a:ext>
            </a:extLst>
          </p:cNvPr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4ED33-5AD8-4AC0-9BF5-E1DA937F5BD4}"/>
              </a:ext>
            </a:extLst>
          </p:cNvPr>
          <p:cNvSpPr txBox="1"/>
          <p:nvPr/>
        </p:nvSpPr>
        <p:spPr>
          <a:xfrm>
            <a:off x="1053460" y="2527683"/>
            <a:ext cx="6759997" cy="87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표를 보기 쉽게 했으면 좋겠습니다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 학번 치면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좌르륵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나왔으면 좋겠어요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편하게 정리되어 있다면 편할 것 같아요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F3729-29BF-4B06-8AC9-09EE9CB13326}"/>
              </a:ext>
            </a:extLst>
          </p:cNvPr>
          <p:cNvSpPr txBox="1"/>
          <p:nvPr/>
        </p:nvSpPr>
        <p:spPr>
          <a:xfrm>
            <a:off x="764331" y="1476098"/>
            <a:ext cx="6324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저희 서비스에 있으면 좋을 기능이 있다면 자유롭게 적어주세요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0EE15-F1F5-4582-9F08-CFEA71A0A90B}"/>
              </a:ext>
            </a:extLst>
          </p:cNvPr>
          <p:cNvSpPr txBox="1"/>
          <p:nvPr/>
        </p:nvSpPr>
        <p:spPr>
          <a:xfrm>
            <a:off x="909444" y="2147897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E41C-A001-4F9E-86CB-A286B2FB24AF}"/>
              </a:ext>
            </a:extLst>
          </p:cNvPr>
          <p:cNvSpPr txBox="1"/>
          <p:nvPr/>
        </p:nvSpPr>
        <p:spPr>
          <a:xfrm>
            <a:off x="1073195" y="4365104"/>
            <a:ext cx="6759997" cy="115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뭐든 다 좋아요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이런 서비스가 많이 알려졌으면 좋겠다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충분합니다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딱히 없음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9C208-3019-4D3E-85E4-748BC71B0A69}"/>
              </a:ext>
            </a:extLst>
          </p:cNvPr>
          <p:cNvSpPr txBox="1"/>
          <p:nvPr/>
        </p:nvSpPr>
        <p:spPr>
          <a:xfrm>
            <a:off x="929179" y="3985318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 의견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889FD8-D40F-4C4D-96F5-B32E3451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2279051" cy="27410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741D50-7559-4E13-AD3D-E3E9E32E09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855200"/>
            <a:ext cx="2464185" cy="255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6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061CD6B-FCAC-46B1-A6A6-150C6CE082DF}"/>
              </a:ext>
            </a:extLst>
          </p:cNvPr>
          <p:cNvSpPr/>
          <p:nvPr/>
        </p:nvSpPr>
        <p:spPr>
          <a:xfrm>
            <a:off x="818865" y="5480784"/>
            <a:ext cx="7632848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0EE15-F1F5-4582-9F08-CFEA71A0A90B}"/>
              </a:ext>
            </a:extLst>
          </p:cNvPr>
          <p:cNvSpPr txBox="1"/>
          <p:nvPr/>
        </p:nvSpPr>
        <p:spPr>
          <a:xfrm>
            <a:off x="909444" y="1484784"/>
            <a:ext cx="7220246" cy="68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질문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졸업요건을 채우지 못해 졸업이 유예되거나 취소되는 경우가 전체 졸업예정자 중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몇 퍼센트 정도인지 궁금합니다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E41C-A001-4F9E-86CB-A286B2FB24AF}"/>
              </a:ext>
            </a:extLst>
          </p:cNvPr>
          <p:cNvSpPr txBox="1"/>
          <p:nvPr/>
        </p:nvSpPr>
        <p:spPr>
          <a:xfrm>
            <a:off x="1315100" y="5517232"/>
            <a:ext cx="7136613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관련 문의는 졸업시즌인 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12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~2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), 6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~8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후기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집중되는 편입니다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9C208-3019-4D3E-85E4-748BC71B0A69}"/>
              </a:ext>
            </a:extLst>
          </p:cNvPr>
          <p:cNvSpPr txBox="1"/>
          <p:nvPr/>
        </p:nvSpPr>
        <p:spPr>
          <a:xfrm>
            <a:off x="909444" y="4982164"/>
            <a:ext cx="7205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질문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졸업요건에 관련된 문의 메일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전화가 하루에 대략 몇 건 정도 있는지 궁금합니다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A35D99-9FBE-4528-ACE7-4687862D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51" y="2436758"/>
            <a:ext cx="7186697" cy="17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2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5106D-80D5-4825-9AAE-879F869F60DD}"/>
              </a:ext>
            </a:extLst>
          </p:cNvPr>
          <p:cNvSpPr txBox="1"/>
          <p:nvPr/>
        </p:nvSpPr>
        <p:spPr>
          <a:xfrm>
            <a:off x="929282" y="3035727"/>
            <a:ext cx="7171110" cy="94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 </a:t>
            </a:r>
            <a:r>
              <a:rPr lang="ko-KR" altLang="en-US" sz="13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있다</a:t>
            </a:r>
            <a:r>
              <a:rPr lang="en-US" altLang="ko-KR" sz="13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.”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우리 대학에서는 매 학기 초 졸업예정자에 대한 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졸업여부 셀프 테스트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시행하고 있습니다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다만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작성을 하고 있어 학생들이 본인의 졸업요건을 스스로 웹 상에서 체크하고 관리할 수 있다면 활용도가 높을 것 같습니다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A721D-4E7E-4465-BC80-CA3107C6EE04}"/>
              </a:ext>
            </a:extLst>
          </p:cNvPr>
          <p:cNvSpPr txBox="1"/>
          <p:nvPr/>
        </p:nvSpPr>
        <p:spPr>
          <a:xfrm>
            <a:off x="899592" y="1556792"/>
            <a:ext cx="7539685" cy="133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질문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만약 학업성적확인서를 통해 졸업 가능 여부를 확인하고 부족한 졸업요건을 알려주는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서비스가 있다면 학사지원팀에서는 이용할 의향이 있으십니까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학사지원팀에서 서비스를 이용한다면 그렇게 생각하신 이유를 여쭤보고 싶습니다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96B29-3DA9-4AE4-AFDD-4280DD7B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26158"/>
            <a:ext cx="3146561" cy="2136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5001C5B-03CE-4B07-BEBF-379B297E3E2E}"/>
              </a:ext>
            </a:extLst>
          </p:cNvPr>
          <p:cNvSpPr/>
          <p:nvPr/>
        </p:nvSpPr>
        <p:spPr>
          <a:xfrm flipH="1">
            <a:off x="4572000" y="5661248"/>
            <a:ext cx="792088" cy="504056"/>
          </a:xfrm>
          <a:prstGeom prst="rightArrow">
            <a:avLst>
              <a:gd name="adj1" fmla="val 42441"/>
              <a:gd name="adj2" fmla="val 78345"/>
            </a:avLst>
          </a:prstGeom>
          <a:solidFill>
            <a:srgbClr val="FFD5D5"/>
          </a:solidFill>
          <a:ln>
            <a:solidFill>
              <a:srgbClr val="FFD5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CD"/>
              </a:highlight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B8D101-6E5B-4749-A0B7-B78ECC8293D8}"/>
              </a:ext>
            </a:extLst>
          </p:cNvPr>
          <p:cNvSpPr/>
          <p:nvPr/>
        </p:nvSpPr>
        <p:spPr>
          <a:xfrm>
            <a:off x="460987" y="5661248"/>
            <a:ext cx="4039005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2B917-B141-495E-8D86-6C4EE30E8546}"/>
              </a:ext>
            </a:extLst>
          </p:cNvPr>
          <p:cNvSpPr txBox="1"/>
          <p:nvPr/>
        </p:nvSpPr>
        <p:spPr>
          <a:xfrm>
            <a:off x="501872" y="5733002"/>
            <a:ext cx="4115473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전화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메일을 통해 직접 인터뷰를 진행하였습니다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350" b="0" i="0" dirty="0">
              <a:solidFill>
                <a:srgbClr val="474747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26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타 대학교 시스템 현황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5106D-80D5-4825-9AAE-879F869F60DD}"/>
              </a:ext>
            </a:extLst>
          </p:cNvPr>
          <p:cNvSpPr txBox="1"/>
          <p:nvPr/>
        </p:nvSpPr>
        <p:spPr>
          <a:xfrm>
            <a:off x="537579" y="4854997"/>
            <a:ext cx="6554701" cy="133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예시로 가져온 두 대학교 모두 이수학점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표기되나 부족한 과목의 구체적인 정보를 알려주지 않아서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학생이 직접 일일이 찾아야 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4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대부분의 타대학도 학생이 수기로 작성하여 확인하는 방식을 사용</a:t>
            </a:r>
            <a:endParaRPr lang="en-US" altLang="ko-KR" sz="14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5D3B6-5A5A-4ED4-92C2-04225077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7" y="2195308"/>
            <a:ext cx="4728884" cy="1584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2313C5-2FCB-4850-9478-A9990B1DB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619244"/>
            <a:ext cx="3316090" cy="2736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EBD1BD-A2A2-47D8-AD9D-6664A0A254C7}"/>
              </a:ext>
            </a:extLst>
          </p:cNvPr>
          <p:cNvSpPr txBox="1"/>
          <p:nvPr/>
        </p:nvSpPr>
        <p:spPr>
          <a:xfrm>
            <a:off x="2391058" y="3779484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대학교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B1426-F408-4E18-BE68-5806A6E65060}"/>
              </a:ext>
            </a:extLst>
          </p:cNvPr>
          <p:cNvSpPr txBox="1"/>
          <p:nvPr/>
        </p:nvSpPr>
        <p:spPr>
          <a:xfrm>
            <a:off x="6660232" y="435554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대학교</a:t>
            </a:r>
          </a:p>
        </p:txBody>
      </p:sp>
    </p:spTree>
    <p:extLst>
      <p:ext uri="{BB962C8B-B14F-4D97-AF65-F5344CB8AC3E}">
        <p14:creationId xmlns:p14="http://schemas.microsoft.com/office/powerpoint/2010/main" val="407194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구축 관련 기술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5106D-80D5-4825-9AAE-879F869F60DD}"/>
              </a:ext>
            </a:extLst>
          </p:cNvPr>
          <p:cNvSpPr txBox="1"/>
          <p:nvPr/>
        </p:nvSpPr>
        <p:spPr>
          <a:xfrm>
            <a:off x="1298773" y="3284984"/>
            <a:ext cx="3026309" cy="22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스프링 부트는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JAVA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기반으로 한 웹 어플리케이션 프레임워크이다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스프링 부트의 특징으로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톰캣과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같은 내장 서버가 존재하기 때문에 설치와 버전 관리를 신경 쓸 필요가 없다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스프링은 객체 의존성을 관리해 줘야 하지만 스프링 부트에서는 자동으로 의존성 관리가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BD1BD-A2A2-47D8-AD9D-6664A0A254C7}"/>
              </a:ext>
            </a:extLst>
          </p:cNvPr>
          <p:cNvSpPr txBox="1"/>
          <p:nvPr/>
        </p:nvSpPr>
        <p:spPr>
          <a:xfrm>
            <a:off x="2158196" y="1645942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Back-end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B1426-F408-4E18-BE68-5806A6E65060}"/>
              </a:ext>
            </a:extLst>
          </p:cNvPr>
          <p:cNvSpPr txBox="1"/>
          <p:nvPr/>
        </p:nvSpPr>
        <p:spPr>
          <a:xfrm>
            <a:off x="6113384" y="1645942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Front-end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953634-0A4A-487B-8832-B2149AFA83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84" y="1988840"/>
            <a:ext cx="1991420" cy="1044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9A36E2-3398-4DCB-B260-929B58503C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60" y="2006940"/>
            <a:ext cx="1982286" cy="10082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1F4116-D066-490C-8ECF-445F2019E74C}"/>
              </a:ext>
            </a:extLst>
          </p:cNvPr>
          <p:cNvSpPr txBox="1"/>
          <p:nvPr/>
        </p:nvSpPr>
        <p:spPr>
          <a:xfrm>
            <a:off x="5004048" y="3284984"/>
            <a:ext cx="338437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페이스북에서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만든 자바스크립트 라이브러리로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프론트엔드의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사용자 인터페이스와 동작을 정의하기 위해 사용된다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싱글 페이지 애플리케이션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(SPA)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전제로 하고 있어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리렌더링이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잦은 환경에서 빠른 퍼포먼스를 내는 것이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기본적으로 모듈형 개발이기 때문에 생산성도 높은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타 프레임워크에 간편하게 붙여서 사용하는 것이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156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F718E-0176-4803-A7D7-75DE3BA1A2B5}"/>
              </a:ext>
            </a:extLst>
          </p:cNvPr>
          <p:cNvSpPr txBox="1"/>
          <p:nvPr/>
        </p:nvSpPr>
        <p:spPr>
          <a:xfrm>
            <a:off x="683568" y="1844528"/>
            <a:ext cx="8029386" cy="316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PDF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업로드만으로 졸업 요건을 편리하게 확인할 수 있는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설계한다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예정자를 포함한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학생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사용할 수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교양을 추천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받을 수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논문 대체 과제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필수 과목 대체 요건 등의 정보를 다룰 수 있는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19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23C50-5559-4065-A071-1B93E557140C}"/>
              </a:ext>
            </a:extLst>
          </p:cNvPr>
          <p:cNvSpPr txBox="1"/>
          <p:nvPr/>
        </p:nvSpPr>
        <p:spPr>
          <a:xfrm>
            <a:off x="899592" y="1700808"/>
            <a:ext cx="7561827" cy="4534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학업성적확인서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업로드로 하나하나 조건을 찾지 않아도 졸업 가능 여부를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확인 할 수 있어서 </a:t>
            </a:r>
            <a:r>
              <a:rPr lang="ko-KR" altLang="en-US" sz="15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작성하는 타 대학보다 정확성이 높다</a:t>
            </a:r>
            <a:r>
              <a:rPr lang="en-US" altLang="ko-KR" sz="15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ko-KR" altLang="en-US" sz="1500" u="sng" dirty="0">
              <a:solidFill>
                <a:schemeClr val="accent2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설계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졸업요건 이나 채우지 못한 필수 과목들 조회 결과를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en-US" altLang="ko-KR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5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쉽게 파악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있게 해준다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학생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사용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시스템과 다르게 졸업 예정자 뿐만 아니라 </a:t>
            </a:r>
            <a:r>
              <a:rPr lang="ko-KR" altLang="en-US" sz="15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학년에 상관없이 모든 학생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들이     본인의 학번에 맞는 졸업요건을 확인 할 수 있다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7252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23C50-5559-4065-A071-1B93E557140C}"/>
              </a:ext>
            </a:extLst>
          </p:cNvPr>
          <p:cNvSpPr txBox="1"/>
          <p:nvPr/>
        </p:nvSpPr>
        <p:spPr>
          <a:xfrm>
            <a:off x="654140" y="2276872"/>
            <a:ext cx="7835720" cy="2768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교양을 추천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받을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학과별로 많이 들은 교양을 확인하여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따로 찾아봐야 하는 불편함을 줄일 수 있다</a:t>
            </a:r>
            <a:r>
              <a:rPr lang="en-US" altLang="ko-KR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논문 대체 과제</a:t>
            </a:r>
            <a:r>
              <a:rPr lang="en-US" altLang="ko-KR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필수 과목 대체 요건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등의 정보를 쉽게 확인할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63B2A-1F80-45F5-A8DD-9CB73FB3BD75}"/>
              </a:ext>
            </a:extLst>
          </p:cNvPr>
          <p:cNvSpPr txBox="1"/>
          <p:nvPr/>
        </p:nvSpPr>
        <p:spPr>
          <a:xfrm>
            <a:off x="408688" y="3429000"/>
            <a:ext cx="832662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5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 </a:t>
            </a:r>
            <a:r>
              <a:rPr lang="ko-KR" altLang="en-US" sz="175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자동화를 적용하여 정확한 결과 도출과 시간 절약을 할 수 있는 기대효과 </a:t>
            </a:r>
            <a:r>
              <a:rPr lang="en-US" altLang="ko-KR" sz="175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”</a:t>
            </a:r>
            <a:endParaRPr lang="ko-KR" altLang="en-US" sz="1750" dirty="0">
              <a:solidFill>
                <a:schemeClr val="accent2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7886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계획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1D855-E318-4141-B16F-59A0E093E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96" y="1675840"/>
            <a:ext cx="3936861" cy="46231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C33722-14D7-46C2-AF67-62105FEC5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77" y="2159615"/>
            <a:ext cx="3869559" cy="41393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BAC42D-5915-48C0-A23D-54F59C6B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676" y="1673906"/>
            <a:ext cx="3869563" cy="4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1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FFD5D5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618E4-A51C-49C0-A467-9F215BA19FC2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45DDA9-712B-48DC-BE14-CB33DAAB76EB}"/>
              </a:ext>
            </a:extLst>
          </p:cNvPr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BA32D0-3EA7-4018-8348-3D97EC1B0093}"/>
                </a:ext>
              </a:extLst>
            </p:cNvPr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5BD8A4-6361-4EA6-9DA6-DDF13CCE0441}"/>
                </a:ext>
              </a:extLst>
            </p:cNvPr>
            <p:cNvSpPr txBox="1"/>
            <p:nvPr/>
          </p:nvSpPr>
          <p:spPr>
            <a:xfrm>
              <a:off x="1517298" y="1876183"/>
              <a:ext cx="1996654" cy="14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88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8A6F067-D055-4CC5-9195-D739A964E864}"/>
              </a:ext>
            </a:extLst>
          </p:cNvPr>
          <p:cNvSpPr/>
          <p:nvPr/>
        </p:nvSpPr>
        <p:spPr>
          <a:xfrm>
            <a:off x="996376" y="4273164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CCAFA6-BFCD-4905-B29C-BCF669078E03}"/>
              </a:ext>
            </a:extLst>
          </p:cNvPr>
          <p:cNvSpPr/>
          <p:nvPr/>
        </p:nvSpPr>
        <p:spPr>
          <a:xfrm>
            <a:off x="996376" y="1570397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96D5-EEB4-458A-8392-AEA5756A154F}"/>
              </a:ext>
            </a:extLst>
          </p:cNvPr>
          <p:cNvSpPr txBox="1"/>
          <p:nvPr/>
        </p:nvSpPr>
        <p:spPr>
          <a:xfrm>
            <a:off x="789607" y="4832442"/>
            <a:ext cx="7564786" cy="11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학우들이 웹 사이트에서 학업성적확인서 </a:t>
            </a:r>
            <a:r>
              <a:rPr lang="en-US" altLang="ko-KR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 올려 </a:t>
            </a: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빠르고 간편하게 본인의 졸업요건을 파악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</a:t>
            </a: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부족한 부분을 보완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 주도록 도와준다</a:t>
            </a:r>
            <a:r>
              <a:rPr lang="en-US" altLang="ko-KR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조교들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졸업 요건을 확인해야 하는 업무를 하지 않아도 되어서 </a:t>
            </a: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부담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덜어주고 다른 업무에 더     집중할 수 있다</a:t>
            </a:r>
            <a:r>
              <a:rPr lang="en-US" altLang="ko-KR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endParaRPr lang="ko-KR" altLang="en-US" sz="12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72CDD-E136-4A6E-B79F-AB71420F2427}"/>
              </a:ext>
            </a:extLst>
          </p:cNvPr>
          <p:cNvSpPr txBox="1"/>
          <p:nvPr/>
        </p:nvSpPr>
        <p:spPr>
          <a:xfrm>
            <a:off x="440216" y="2086990"/>
            <a:ext cx="8236240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졸업사정 셀프 테스트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예정자인 학우들만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결과를 확인할 수 있다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 사무실에 셀프 테스트 양식을 작성하여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직접 제출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해야 </a:t>
            </a:r>
            <a:r>
              <a:rPr lang="ko-KR" altLang="en-US" sz="12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2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250" kern="0" spc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539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예정자가 아닌 학우들은 학과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 별로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졸업요건이 상이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하기 때문에 졸업요건을 정확하게                파악하기 어렵다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졸업사정 셀프 테스트의 결과도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조교가 직접 체크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해야 하기 때문에 결과지를 받는 데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많은 시간이 소요된다</a:t>
            </a:r>
            <a:r>
              <a:rPr lang="en-US" altLang="ko-KR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250" kern="0" spc="0" dirty="0">
              <a:solidFill>
                <a:schemeClr val="accent2">
                  <a:lumMod val="50000"/>
                </a:schemeClr>
              </a:solidFill>
              <a:effectLst/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41D9B-44E1-4DCE-A9DD-25F3E535D577}"/>
              </a:ext>
            </a:extLst>
          </p:cNvPr>
          <p:cNvSpPr txBox="1"/>
          <p:nvPr/>
        </p:nvSpPr>
        <p:spPr>
          <a:xfrm>
            <a:off x="1115615" y="15890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8C4B8-ECE5-4C53-A80A-53195F8284F8}"/>
              </a:ext>
            </a:extLst>
          </p:cNvPr>
          <p:cNvSpPr txBox="1"/>
          <p:nvPr/>
        </p:nvSpPr>
        <p:spPr>
          <a:xfrm>
            <a:off x="1115615" y="430201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284260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관련 연구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D773E4-D450-4CD3-AE0B-44BE328067A9}"/>
              </a:ext>
            </a:extLst>
          </p:cNvPr>
          <p:cNvSpPr txBox="1"/>
          <p:nvPr/>
        </p:nvSpPr>
        <p:spPr>
          <a:xfrm>
            <a:off x="1475656" y="1741166"/>
            <a:ext cx="4166525" cy="3375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설문조사 결과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학사지원팀 인터뷰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타 대학교 시스템 현황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시스템 구축 관련 기술</a:t>
            </a:r>
          </a:p>
        </p:txBody>
      </p:sp>
    </p:spTree>
    <p:extLst>
      <p:ext uri="{BB962C8B-B14F-4D97-AF65-F5344CB8AC3E}">
        <p14:creationId xmlns:p14="http://schemas.microsoft.com/office/powerpoint/2010/main" val="419851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AA209C-0968-4E84-B412-8E4995081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4518615" cy="27363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F6BFC8-5536-4D66-BEAB-69C64EAA5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66" y="3825985"/>
            <a:ext cx="5084510" cy="244434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4958D52-A4E1-4497-99B0-0D702CAF431E}"/>
              </a:ext>
            </a:extLst>
          </p:cNvPr>
          <p:cNvSpPr/>
          <p:nvPr/>
        </p:nvSpPr>
        <p:spPr>
          <a:xfrm>
            <a:off x="5364088" y="5733256"/>
            <a:ext cx="3312367" cy="720080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19A2C-3678-4BF8-8600-A3FDE938AEC5}"/>
              </a:ext>
            </a:extLst>
          </p:cNvPr>
          <p:cNvSpPr txBox="1"/>
          <p:nvPr/>
        </p:nvSpPr>
        <p:spPr>
          <a:xfrm>
            <a:off x="5484863" y="5863922"/>
            <a:ext cx="31683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30%</a:t>
            </a:r>
            <a:r>
              <a:rPr lang="ko-KR" altLang="en-US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학우들이 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본인의 학번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학과의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졸업요건을 알지 못한다</a:t>
            </a:r>
            <a:r>
              <a:rPr lang="en-US" altLang="ko-KR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.”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 답했습니다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2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9ADBF0-2141-48B1-8A98-C4BA35224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3" y="1484784"/>
            <a:ext cx="5401214" cy="2492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28ADDE-FF75-4425-9E0B-EE21E8DC1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9" y="3583167"/>
            <a:ext cx="5401215" cy="255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ADC85-B9B9-4981-BC57-7E2C2229A673}"/>
              </a:ext>
            </a:extLst>
          </p:cNvPr>
          <p:cNvSpPr txBox="1"/>
          <p:nvPr/>
        </p:nvSpPr>
        <p:spPr>
          <a:xfrm>
            <a:off x="647805" y="3977652"/>
            <a:ext cx="266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ighlight>
                  <a:srgbClr val="FFFFCD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학교 홈페이지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졸업요건을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파악하는 학생이 대부분이었다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CAFC88-D32F-45D9-9B32-4E4FFF5E3F88}"/>
              </a:ext>
            </a:extLst>
          </p:cNvPr>
          <p:cNvSpPr/>
          <p:nvPr/>
        </p:nvSpPr>
        <p:spPr>
          <a:xfrm>
            <a:off x="5880384" y="5565828"/>
            <a:ext cx="2809676" cy="67148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5360D-1E5C-4483-8453-A38362108A52}"/>
              </a:ext>
            </a:extLst>
          </p:cNvPr>
          <p:cNvSpPr txBox="1"/>
          <p:nvPr/>
        </p:nvSpPr>
        <p:spPr>
          <a:xfrm>
            <a:off x="6011118" y="5639881"/>
            <a:ext cx="2525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요건을 파악하는데 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어려움을 </a:t>
            </a:r>
            <a:endParaRPr lang="en-US" altLang="ko-KR" sz="15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 학생들이 과반수 이상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이었다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   </a:t>
            </a:r>
            <a:endParaRPr lang="ko-KR" alt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914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CC4523-D49B-40B8-8A7D-EAD98FFB9062}"/>
              </a:ext>
            </a:extLst>
          </p:cNvPr>
          <p:cNvSpPr/>
          <p:nvPr/>
        </p:nvSpPr>
        <p:spPr>
          <a:xfrm>
            <a:off x="610196" y="4149080"/>
            <a:ext cx="2809676" cy="830996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4AF0B7-720A-4B76-A760-73A9CA3EC82C}"/>
              </a:ext>
            </a:extLst>
          </p:cNvPr>
          <p:cNvSpPr/>
          <p:nvPr/>
        </p:nvSpPr>
        <p:spPr>
          <a:xfrm>
            <a:off x="635336" y="4100647"/>
            <a:ext cx="2809676" cy="927054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3BD6BB-A60F-467F-936A-C3CC07624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0" y="1556792"/>
            <a:ext cx="5601726" cy="2592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11E127-69D2-4DBB-A0D8-140BBDF20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96" y="3660570"/>
            <a:ext cx="5275655" cy="2592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4C0CD-ADED-481C-AB66-002BCD5D60AC}"/>
              </a:ext>
            </a:extLst>
          </p:cNvPr>
          <p:cNvSpPr txBox="1"/>
          <p:nvPr/>
        </p:nvSpPr>
        <p:spPr>
          <a:xfrm>
            <a:off x="736526" y="4196705"/>
            <a:ext cx="25489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교내 </a:t>
            </a:r>
            <a:r>
              <a:rPr lang="en-US" altLang="ko-KR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여부 셀프 테스트</a:t>
            </a:r>
            <a:r>
              <a:rPr lang="en-US" altLang="ko-KR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진행 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여부를 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모르는 학생이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설문조사의 </a:t>
            </a:r>
            <a:r>
              <a:rPr lang="en-US" altLang="ko-KR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78.7%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차지했다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957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149640F-7184-4B06-91B5-0B6AD72F7A4F}"/>
              </a:ext>
            </a:extLst>
          </p:cNvPr>
          <p:cNvSpPr/>
          <p:nvPr/>
        </p:nvSpPr>
        <p:spPr>
          <a:xfrm>
            <a:off x="673763" y="5613396"/>
            <a:ext cx="7796474" cy="67148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D3D4A2-86CC-413D-BC93-EF566AF11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74" y="1853798"/>
            <a:ext cx="7182852" cy="359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A074B-99B9-422B-B97B-66ECBD5EE65B}"/>
              </a:ext>
            </a:extLst>
          </p:cNvPr>
          <p:cNvSpPr txBox="1"/>
          <p:nvPr/>
        </p:nvSpPr>
        <p:spPr>
          <a:xfrm>
            <a:off x="833151" y="5787184"/>
            <a:ext cx="747769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졸업요건 결과를 보여주는 서비스를 제공한다면</a:t>
            </a:r>
            <a:r>
              <a:rPr lang="en-US" altLang="ko-KR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700" b="0" i="0" dirty="0">
                <a:solidFill>
                  <a:schemeClr val="accent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사용할 의향이 있는 사람은 </a:t>
            </a:r>
            <a:r>
              <a:rPr lang="en-US" altLang="ko-KR" sz="1700" b="0" i="0" dirty="0">
                <a:solidFill>
                  <a:schemeClr val="accent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98.4%</a:t>
            </a:r>
            <a:r>
              <a:rPr lang="ko-KR" altLang="en-US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였습니다</a:t>
            </a:r>
            <a:r>
              <a:rPr lang="en-US" altLang="ko-KR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86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4ED33-5AD8-4AC0-9BF5-E1DA937F5BD4}"/>
              </a:ext>
            </a:extLst>
          </p:cNvPr>
          <p:cNvSpPr txBox="1"/>
          <p:nvPr/>
        </p:nvSpPr>
        <p:spPr>
          <a:xfrm>
            <a:off x="1043608" y="2440633"/>
            <a:ext cx="6840760" cy="336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 추천해주는 서비스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있으면 좋을 것 같아요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아직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못들은 수업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있으면 나왔으면 좋겠습니다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학과별로 다른 졸업요건 정보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있다면 정리해서 올려도 좋을 것 같습니다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복수전공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이나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부전공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 확인할 수 있으면 좋을 것 같습니다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 err="1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전과생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복전생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위한 이수구분 변경안내와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비교과점수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졸업이 가능한지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졸업논문 대체과제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대한 안내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일선과목을 부전공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변경할 수 있는지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최소 기준으로 필요한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남은 학점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얼마정도 남았는지 확인 가능했으면 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부전공 교양 별로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요건이 안 되는 부분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바로 딱 나오면 편할 듯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입학 연도와 학과마다 졸업요건이 다른데 이런 서비스를 하면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보기 편할 것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같습니다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자주 바뀌는 요건이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빠르게 업데이트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되었으면 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학번별로 졸업요건이 다른 경우가 많아 그런 부분 반영해주시면 더 좋을 것 같습니다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F3729-29BF-4B06-8AC9-09EE9CB13326}"/>
              </a:ext>
            </a:extLst>
          </p:cNvPr>
          <p:cNvSpPr txBox="1"/>
          <p:nvPr/>
        </p:nvSpPr>
        <p:spPr>
          <a:xfrm>
            <a:off x="764331" y="1476098"/>
            <a:ext cx="6324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저희 서비스에 있으면 좋을 기능이 있다면 자유롭게 적어주세요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0EE15-F1F5-4582-9F08-CFEA71A0A90B}"/>
              </a:ext>
            </a:extLst>
          </p:cNvPr>
          <p:cNvSpPr txBox="1"/>
          <p:nvPr/>
        </p:nvSpPr>
        <p:spPr>
          <a:xfrm>
            <a:off x="899592" y="21328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부분</a:t>
            </a:r>
          </a:p>
        </p:txBody>
      </p:sp>
    </p:spTree>
    <p:extLst>
      <p:ext uri="{BB962C8B-B14F-4D97-AF65-F5344CB8AC3E}">
        <p14:creationId xmlns:p14="http://schemas.microsoft.com/office/powerpoint/2010/main" val="3065037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894</Words>
  <Application>Microsoft Office PowerPoint</Application>
  <PresentationFormat>화면 슬라이드 쇼(4:3)</PresentationFormat>
  <Paragraphs>130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</vt:lpstr>
      <vt:lpstr>맑은 고딕</vt:lpstr>
      <vt:lpstr>여기어때 잘난체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김지윤</cp:lastModifiedBy>
  <cp:revision>167</cp:revision>
  <dcterms:created xsi:type="dcterms:W3CDTF">2018-08-08T00:11:21Z</dcterms:created>
  <dcterms:modified xsi:type="dcterms:W3CDTF">2022-04-02T11:39:19Z</dcterms:modified>
</cp:coreProperties>
</file>